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3" r:id="rId6"/>
    <p:sldId id="264" r:id="rId7"/>
    <p:sldId id="262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548"/>
    <a:srgbClr val="1A9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BCA2-3FBA-4C8B-877C-BAE28B77F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6EF69-80D2-4D6A-A4A9-55706437E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A3676-2F2C-4DBD-AE8C-AB571B08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174C-AFFE-4728-9AA8-ED2B21C7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301B-6F6D-4373-8F24-2B114CBB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C02-C3E0-4CB1-AFAB-94384E4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AB2FB-3E55-4BDF-8543-77D3EA58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B64E-0DD5-42F1-92DE-D0DE03B1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8CEF-EEB0-4CDA-9989-6A9256A6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0000-2858-490B-AF7A-87DC7235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069D3-EE40-4EE9-8566-120FA87ED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3F239-4882-43EE-8BD0-8876E9F6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64EC-BF47-4DEF-B41D-B787A8FF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F248-8E63-4CD9-ADC4-AEE46BF0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1209-2A5A-445C-B79C-4D0C0541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165A-862E-4CB8-A9C9-5CEEAA5B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9F39-E376-4BF8-9DB0-3FF59652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FDADA-F79E-4770-A86F-E7D882EB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9B29-02F2-4EDB-809E-D963F5AF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84BD-314F-40AC-90F5-EAF95480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B532-F4AD-4228-A1E9-82B1E6B5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DB527-F3ED-4A9A-B306-D2729991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46D1-D029-4C2B-9825-9DF839EB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293-8E21-4245-9C3E-ADCB381C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B8CA5-3987-499E-A7A7-C6672409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0E72-D61A-48D5-892D-2121C60D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C6A7-D768-41CE-8BDE-6891D62C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90659-1076-475A-82B2-EE0EF60A5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837FE-A8C6-400C-A056-CC026F20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35A28-7A6D-4870-84C6-27391D6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C25B8-74C8-4B7D-9C6A-43440CBD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F95E-07A1-4068-ADAF-3429B73D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19DCE-C577-46A2-8A41-A0DCE4D9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B7AF9-AE21-4AC9-84F7-A69E49099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77BE-2783-4AAD-B8E4-AD7C9FCAB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0B4D7-22DA-46C5-89F9-CD207AB41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45F73-2D2C-48DC-8108-57F15E36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900B0-59BC-4CD5-9DCD-27D1D01B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202CC-C19F-48FF-A943-0B862D45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2758-895E-451D-922F-DAF75BC1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95B0F-2DB6-4C39-8AC8-189F55E7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C1F76-9EBD-4051-85E7-372AAEB4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FAECF-FB79-4998-95BC-EC311DC7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75887-1E2D-4E69-A572-C379E414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4A899-0B9D-46D3-92D0-EFD8811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6B61-E357-4418-A2A7-093EBE31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10BB-8E77-44C0-8DB3-1885BEFF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88FD8-D352-4763-9D32-FBC0B677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26D4A-A154-4727-AD13-E3E813BFC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84BEE-8CDE-4BD6-A3FD-2FE4B763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34C4-21E9-455C-8FD8-C9FC7B2A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4D53-359A-4B10-AA9A-40D7F86F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AF24-7FC9-4265-8031-180BF1A9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0DB0B-B8C5-4466-8301-AE5F8DE1E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D618D-7968-4D66-A787-DED3DC040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F5FD-0E61-40B5-8D81-2759B877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4E277-A22F-4D17-81DE-B3E0E272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E3AA0-408E-4251-9DFD-7650AF23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E342D668-4686-420E-801B-C8651D3D72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101E6-D2AA-4FD9-A9A1-3173DC41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69" y="828136"/>
            <a:ext cx="10515600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4E90-EEC3-4E61-B4AB-F39049684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769" y="1575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7A32-6942-4ACE-8BA4-3227D4F9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DD0A-5013-4FF8-876E-CD9420E2872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35B3F-D500-4D89-A7FD-C236351B0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956C-D3E3-44D0-A26D-5BE267A3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6CA7-2186-4F3D-9197-E857BED5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91B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5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5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5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5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5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1B0E-504B-45EC-BD03-D1C0393F1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058A6-6E5F-4405-B560-DEC887019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5752BA-D6CB-46A2-A99C-3216EA7A9A6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E025CCA-8827-4BF4-B5FC-F18F500A1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6251EF-21EF-447A-9546-A96C9BF6455C}"/>
                </a:ext>
              </a:extLst>
            </p:cNvPr>
            <p:cNvGrpSpPr/>
            <p:nvPr/>
          </p:nvGrpSpPr>
          <p:grpSpPr>
            <a:xfrm>
              <a:off x="10163175" y="4169822"/>
              <a:ext cx="1819275" cy="1207041"/>
              <a:chOff x="10163175" y="4169822"/>
              <a:chExt cx="1819275" cy="120704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CE8B85-3A8A-48AC-B518-D96088C72E83}"/>
                  </a:ext>
                </a:extLst>
              </p:cNvPr>
              <p:cNvSpPr/>
              <p:nvPr/>
            </p:nvSpPr>
            <p:spPr>
              <a:xfrm>
                <a:off x="10163175" y="4214813"/>
                <a:ext cx="1819275" cy="1162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0035CAB-14AE-49BF-A2B0-A8113A522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92060" y="4646902"/>
                <a:ext cx="1476668" cy="583050"/>
              </a:xfrm>
              <a:prstGeom prst="rect">
                <a:avLst/>
              </a:prstGeom>
            </p:spPr>
          </p:pic>
          <p:pic>
            <p:nvPicPr>
              <p:cNvPr id="1026" name="Picture 2" descr="Applied Information Archives - Orange Traffic inc.">
                <a:extLst>
                  <a:ext uri="{FF2B5EF4-FFF2-40B4-BE49-F238E27FC236}">
                    <a16:creationId xmlns:a16="http://schemas.microsoft.com/office/drawing/2014/main" id="{53348DB4-35CD-45F0-BB81-CDB81C65A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0955" y="4169822"/>
                <a:ext cx="1220747" cy="38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6709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7579-DA57-466F-90A5-FC5A88D7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0A60-7710-4131-9588-2F011D80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70" y="1575458"/>
            <a:ext cx="5397586" cy="4842119"/>
          </a:xfrm>
        </p:spPr>
        <p:txBody>
          <a:bodyPr>
            <a:normAutofit/>
          </a:bodyPr>
          <a:lstStyle/>
          <a:p>
            <a:r>
              <a:rPr lang="en-US" dirty="0"/>
              <a:t>Onboard units (OBUs) installed on two FCSS school buses:</a:t>
            </a:r>
          </a:p>
          <a:p>
            <a:pPr lvl="1"/>
            <a:r>
              <a:rPr lang="en-US" dirty="0"/>
              <a:t>IC Bus (diesel)</a:t>
            </a:r>
          </a:p>
          <a:p>
            <a:pPr lvl="1"/>
            <a:r>
              <a:rPr lang="en-US" dirty="0"/>
              <a:t>Blue Bird (propane)</a:t>
            </a:r>
          </a:p>
          <a:p>
            <a:r>
              <a:rPr lang="en-US" dirty="0"/>
              <a:t>Field monitoring units (FMUs) installed at 62 signalized intersections</a:t>
            </a:r>
          </a:p>
          <a:p>
            <a:r>
              <a:rPr lang="en-US" dirty="0"/>
              <a:t>Pick-up and drop-off at:</a:t>
            </a:r>
          </a:p>
          <a:p>
            <a:pPr lvl="1"/>
            <a:r>
              <a:rPr lang="en-US" dirty="0"/>
              <a:t>Manning Oaks Elementary School</a:t>
            </a:r>
          </a:p>
          <a:p>
            <a:pPr lvl="1"/>
            <a:r>
              <a:rPr lang="en-US" dirty="0"/>
              <a:t>Webb Bridge Middle School</a:t>
            </a:r>
          </a:p>
          <a:p>
            <a:pPr lvl="1"/>
            <a:r>
              <a:rPr lang="en-US" dirty="0"/>
              <a:t>Alpharetta High School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B0035-215A-4440-9E59-801D8F4E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6" y="2571806"/>
            <a:ext cx="5877745" cy="3458058"/>
          </a:xfrm>
          <a:prstGeom prst="rect">
            <a:avLst/>
          </a:prstGeom>
          <a:ln w="25400">
            <a:solidFill>
              <a:srgbClr val="123548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61FD2-FD55-425C-B5B6-14BD54A9BD9A}"/>
              </a:ext>
            </a:extLst>
          </p:cNvPr>
          <p:cNvSpPr txBox="1">
            <a:spLocks/>
          </p:cNvSpPr>
          <p:nvPr/>
        </p:nvSpPr>
        <p:spPr>
          <a:xfrm>
            <a:off x="7257446" y="1955206"/>
            <a:ext cx="3161564" cy="48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Project Intersections</a:t>
            </a:r>
          </a:p>
        </p:txBody>
      </p:sp>
    </p:spTree>
    <p:extLst>
      <p:ext uri="{BB962C8B-B14F-4D97-AF65-F5344CB8AC3E}">
        <p14:creationId xmlns:p14="http://schemas.microsoft.com/office/powerpoint/2010/main" val="21321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CCBD-1EF5-438F-B371-342F821E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Bus Priority Solution</a:t>
            </a:r>
          </a:p>
        </p:txBody>
      </p:sp>
      <p:pic>
        <p:nvPicPr>
          <p:cNvPr id="2050" name="Picture 2" descr="IC Bus Electric CE Series Buses for Sale - Rush Bus Centers">
            <a:extLst>
              <a:ext uri="{FF2B5EF4-FFF2-40B4-BE49-F238E27FC236}">
                <a16:creationId xmlns:a16="http://schemas.microsoft.com/office/drawing/2014/main" id="{3D6E15A2-8AD6-445F-90CD-E07FFDC4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63" y="3539401"/>
            <a:ext cx="3779675" cy="30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C0E600-E62A-49DA-9F4C-9D722606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70" y="1575458"/>
            <a:ext cx="5397586" cy="484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within range of signalized intersection, priority service is requested for the school bus:</a:t>
            </a:r>
          </a:p>
          <a:p>
            <a:r>
              <a:rPr lang="en-US" dirty="0"/>
              <a:t>Green phase extension</a:t>
            </a:r>
          </a:p>
          <a:p>
            <a:r>
              <a:rPr lang="en-US" dirty="0"/>
              <a:t>Safety truncate opposing green phase and transition to           serve school bus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E8E05-E335-46D1-ADF2-63E769D5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58" y="3064469"/>
            <a:ext cx="1812457" cy="1371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FC5149-0890-482C-9DB7-FD41A914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539" y="3774716"/>
            <a:ext cx="1128146" cy="13231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A5D78E2-9815-4143-9AC6-F513DD4DBEA1}"/>
              </a:ext>
            </a:extLst>
          </p:cNvPr>
          <p:cNvGrpSpPr/>
          <p:nvPr/>
        </p:nvGrpSpPr>
        <p:grpSpPr>
          <a:xfrm>
            <a:off x="6573628" y="1881665"/>
            <a:ext cx="3563624" cy="1522800"/>
            <a:chOff x="6292646" y="1463620"/>
            <a:chExt cx="3563624" cy="1522800"/>
          </a:xfrm>
        </p:grpSpPr>
        <p:pic>
          <p:nvPicPr>
            <p:cNvPr id="12" name="Picture 2" descr="Applied Information Archives - Orange Traffic inc.">
              <a:extLst>
                <a:ext uri="{FF2B5EF4-FFF2-40B4-BE49-F238E27FC236}">
                  <a16:creationId xmlns:a16="http://schemas.microsoft.com/office/drawing/2014/main" id="{276700B4-8BD1-440F-8ABA-733B9DA5E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960" y="1736647"/>
              <a:ext cx="1137266" cy="358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E16252-2CD7-44CB-B258-752550A2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3675" y="2213096"/>
              <a:ext cx="1325828" cy="5095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5A8FF6-A288-44AE-9B5A-FD95B598D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92646" y="1463620"/>
              <a:ext cx="3563624" cy="1522800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E5318AE3-B937-4590-8734-717AE6005F4B}"/>
                </a:ext>
              </a:extLst>
            </p:cNvPr>
            <p:cNvSpPr txBox="1">
              <a:spLocks/>
            </p:cNvSpPr>
            <p:nvPr/>
          </p:nvSpPr>
          <p:spPr>
            <a:xfrm>
              <a:off x="8109503" y="2151593"/>
              <a:ext cx="1605942" cy="5147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2354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23548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2354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23548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23548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Software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E80E31-F711-423D-AD5E-FA01CBD73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5537">
            <a:off x="9668838" y="3072038"/>
            <a:ext cx="1331186" cy="1007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D86950-C1FD-4E84-B569-4E016AC5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5967">
            <a:off x="5976141" y="3043905"/>
            <a:ext cx="4550183" cy="22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CCBD-1EF5-438F-B371-342F821E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Analysis</a:t>
            </a:r>
          </a:p>
        </p:txBody>
      </p:sp>
      <p:pic>
        <p:nvPicPr>
          <p:cNvPr id="7" name="Picture 6" descr="A couple of school buses parked next to each other&#10;&#10;Description automatically generated with medium confidence">
            <a:extLst>
              <a:ext uri="{FF2B5EF4-FFF2-40B4-BE49-F238E27FC236}">
                <a16:creationId xmlns:a16="http://schemas.microsoft.com/office/drawing/2014/main" id="{99D34182-D580-47EA-B439-8E8B7FEDF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23" y="4598686"/>
            <a:ext cx="3086100" cy="2057400"/>
          </a:xfrm>
          <a:prstGeom prst="rect">
            <a:avLst/>
          </a:prstGeom>
          <a:ln w="25400">
            <a:solidFill>
              <a:srgbClr val="123548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DE86E9-BB04-4F4E-BC76-47AE34644471}"/>
              </a:ext>
            </a:extLst>
          </p:cNvPr>
          <p:cNvSpPr txBox="1">
            <a:spLocks/>
          </p:cNvSpPr>
          <p:nvPr/>
        </p:nvSpPr>
        <p:spPr>
          <a:xfrm>
            <a:off x="6188264" y="2009398"/>
            <a:ext cx="5452717" cy="373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Analysis Metrics:</a:t>
            </a:r>
          </a:p>
          <a:p>
            <a:pPr lvl="1"/>
            <a:r>
              <a:rPr lang="en-US" dirty="0"/>
              <a:t>Travel Time</a:t>
            </a:r>
          </a:p>
          <a:p>
            <a:pPr lvl="1"/>
            <a:r>
              <a:rPr lang="en-US" dirty="0"/>
              <a:t>Average Speed</a:t>
            </a:r>
          </a:p>
          <a:p>
            <a:pPr lvl="1"/>
            <a:r>
              <a:rPr lang="en-US" dirty="0"/>
              <a:t>Unscheduled Stops</a:t>
            </a:r>
          </a:p>
          <a:p>
            <a:pPr lvl="1"/>
            <a:r>
              <a:rPr lang="en-US" dirty="0"/>
              <a:t>Fuel Consumption</a:t>
            </a:r>
          </a:p>
          <a:p>
            <a:pPr lvl="1"/>
            <a:r>
              <a:rPr lang="en-US" dirty="0"/>
              <a:t>Emissions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D301E-ED33-4E39-8EE9-8B9F8029EB6B}"/>
              </a:ext>
            </a:extLst>
          </p:cNvPr>
          <p:cNvSpPr txBox="1">
            <a:spLocks/>
          </p:cNvSpPr>
          <p:nvPr/>
        </p:nvSpPr>
        <p:spPr>
          <a:xfrm>
            <a:off x="654169" y="2009398"/>
            <a:ext cx="4991888" cy="373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Data Sources:</a:t>
            </a:r>
          </a:p>
          <a:p>
            <a:pPr lvl="1"/>
            <a:r>
              <a:rPr lang="en-US" dirty="0"/>
              <a:t>School Bus Data Logger</a:t>
            </a:r>
          </a:p>
          <a:p>
            <a:pPr lvl="1"/>
            <a:r>
              <a:rPr lang="en-US" dirty="0"/>
              <a:t>School Bus Fuel Logs</a:t>
            </a:r>
          </a:p>
          <a:p>
            <a:pPr lvl="1"/>
            <a:r>
              <a:rPr lang="en-US" dirty="0"/>
              <a:t>School Bus Driver Interviews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Analysis Period:</a:t>
            </a:r>
          </a:p>
          <a:p>
            <a:pPr lvl="1"/>
            <a:r>
              <a:rPr lang="en-US" dirty="0"/>
              <a:t>Before – One month (April 2022)</a:t>
            </a:r>
          </a:p>
          <a:p>
            <a:pPr lvl="1"/>
            <a:r>
              <a:rPr lang="en-US" dirty="0"/>
              <a:t>After – One month (May 2022)</a:t>
            </a:r>
          </a:p>
        </p:txBody>
      </p:sp>
    </p:spTree>
    <p:extLst>
      <p:ext uri="{BB962C8B-B14F-4D97-AF65-F5344CB8AC3E}">
        <p14:creationId xmlns:p14="http://schemas.microsoft.com/office/powerpoint/2010/main" val="288286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DE4FD-B3C1-4541-BFCB-AB9F2FC404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34E3217-7B02-4AF1-A7A0-2752291C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7111AB-A85B-4DCE-A15D-C397C9AC86B8}"/>
                </a:ext>
              </a:extLst>
            </p:cNvPr>
            <p:cNvSpPr/>
            <p:nvPr/>
          </p:nvSpPr>
          <p:spPr>
            <a:xfrm>
              <a:off x="10189029" y="4252686"/>
              <a:ext cx="1727200" cy="1088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9FB6A1-35B6-4CEF-BD81-2E3C68E508EC}"/>
                </a:ext>
              </a:extLst>
            </p:cNvPr>
            <p:cNvSpPr/>
            <p:nvPr/>
          </p:nvSpPr>
          <p:spPr>
            <a:xfrm>
              <a:off x="9564914" y="5341257"/>
              <a:ext cx="2489201" cy="1088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0E5BE0-DF0B-4347-A8E5-9B7D06D6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87" y="5249150"/>
            <a:ext cx="2459146" cy="6123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3645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5A7A-0FF2-4CA6-B524-EFDBD1E7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Analysis -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83F6D-9B26-4797-ABF1-60C5A200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721264"/>
            <a:ext cx="10802258" cy="4512177"/>
          </a:xfrm>
          <a:prstGeom prst="rect">
            <a:avLst/>
          </a:prstGeom>
          <a:ln w="25400">
            <a:solidFill>
              <a:srgbClr val="123548"/>
            </a:solidFill>
          </a:ln>
        </p:spPr>
      </p:pic>
    </p:spTree>
    <p:extLst>
      <p:ext uri="{BB962C8B-B14F-4D97-AF65-F5344CB8AC3E}">
        <p14:creationId xmlns:p14="http://schemas.microsoft.com/office/powerpoint/2010/main" val="24802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B6CB-C5D2-4D0D-B412-CECB3F0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Bus Driver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CDCF-827C-4AE3-94C1-73CCCDB21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69" y="1575458"/>
            <a:ext cx="10515600" cy="4723741"/>
          </a:xfrm>
        </p:spPr>
        <p:txBody>
          <a:bodyPr>
            <a:normAutofit/>
          </a:bodyPr>
          <a:lstStyle/>
          <a:p>
            <a:r>
              <a:rPr lang="en-US" dirty="0"/>
              <a:t>Drivers felt like they were able to more quickly progress through typically congested intersections</a:t>
            </a:r>
          </a:p>
          <a:p>
            <a:r>
              <a:rPr lang="en-US" dirty="0"/>
              <a:t>Bus drivers were more consistently on schedule and able to leave later and arrive earlier</a:t>
            </a:r>
          </a:p>
          <a:p>
            <a:r>
              <a:rPr lang="en-US" dirty="0"/>
              <a:t>Better on time performance led to less driver stress and more time to focus on student behavior and safe driving habits</a:t>
            </a:r>
          </a:p>
          <a:p>
            <a:r>
              <a:rPr lang="en-US" dirty="0"/>
              <a:t>The bus stopped less frequently which resulted in fewer opportunities for students to get up and/or participate in unsafe behaviors</a:t>
            </a:r>
          </a:p>
          <a:p>
            <a:r>
              <a:rPr lang="en-US" dirty="0"/>
              <a:t>Students were able to arrive at school on time and participate in school provided morning breakfasts</a:t>
            </a:r>
          </a:p>
        </p:txBody>
      </p:sp>
    </p:spTree>
    <p:extLst>
      <p:ext uri="{BB962C8B-B14F-4D97-AF65-F5344CB8AC3E}">
        <p14:creationId xmlns:p14="http://schemas.microsoft.com/office/powerpoint/2010/main" val="205727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B6CB-C5D2-4D0D-B412-CECB3F0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E5A44D-51D9-40D6-8AE4-8B0AAB7A7CCF}"/>
              </a:ext>
            </a:extLst>
          </p:cNvPr>
          <p:cNvSpPr txBox="1">
            <a:spLocks/>
          </p:cNvSpPr>
          <p:nvPr/>
        </p:nvSpPr>
        <p:spPr>
          <a:xfrm>
            <a:off x="501769" y="1930400"/>
            <a:ext cx="10515600" cy="43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23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 School Bus Priority Pilot:</a:t>
            </a:r>
          </a:p>
          <a:p>
            <a:pPr lvl="1"/>
            <a:r>
              <a:rPr lang="en-US" dirty="0"/>
              <a:t>Enhanced onboard safety of students and bus driver</a:t>
            </a:r>
          </a:p>
          <a:p>
            <a:pPr lvl="1"/>
            <a:r>
              <a:rPr lang="en-US" dirty="0"/>
              <a:t>Improved route reliability and on-time performance</a:t>
            </a:r>
          </a:p>
          <a:p>
            <a:pPr lvl="1"/>
            <a:r>
              <a:rPr lang="en-US" dirty="0"/>
              <a:t>Allowed more students to participate in breakfast program</a:t>
            </a:r>
          </a:p>
          <a:p>
            <a:pPr lvl="1"/>
            <a:r>
              <a:rPr lang="en-US" dirty="0"/>
              <a:t>A reduction in fuel consumption and harmful emissions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Potential future benefits:</a:t>
            </a:r>
          </a:p>
          <a:p>
            <a:pPr lvl="1"/>
            <a:r>
              <a:rPr lang="en-US" dirty="0"/>
              <a:t>Route optimization to help address bus driver shortage</a:t>
            </a:r>
          </a:p>
          <a:p>
            <a:pPr lvl="1"/>
            <a:r>
              <a:rPr lang="en-US" dirty="0"/>
              <a:t>Significant reduction in fuel expenditures and bus maintenance costs</a:t>
            </a:r>
          </a:p>
          <a:p>
            <a:endParaRPr lang="en-US" dirty="0"/>
          </a:p>
        </p:txBody>
      </p:sp>
      <p:pic>
        <p:nvPicPr>
          <p:cNvPr id="8" name="Picture 7" descr="A school bus driving down the street&#10;&#10;Description automatically generated with medium confidence">
            <a:extLst>
              <a:ext uri="{FF2B5EF4-FFF2-40B4-BE49-F238E27FC236}">
                <a16:creationId xmlns:a16="http://schemas.microsoft.com/office/drawing/2014/main" id="{BBB01214-1398-496B-AC39-DCEA722C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2793" r="22513" b="13447"/>
          <a:stretch/>
        </p:blipFill>
        <p:spPr>
          <a:xfrm>
            <a:off x="8923681" y="828136"/>
            <a:ext cx="3104107" cy="2057400"/>
          </a:xfrm>
          <a:prstGeom prst="rect">
            <a:avLst/>
          </a:prstGeom>
          <a:ln w="25400">
            <a:solidFill>
              <a:srgbClr val="123548"/>
            </a:solidFill>
          </a:ln>
        </p:spPr>
      </p:pic>
    </p:spTree>
    <p:extLst>
      <p:ext uri="{BB962C8B-B14F-4D97-AF65-F5344CB8AC3E}">
        <p14:creationId xmlns:p14="http://schemas.microsoft.com/office/powerpoint/2010/main" val="348531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DE4FD-B3C1-4541-BFCB-AB9F2FC404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34E3217-7B02-4AF1-A7A0-2752291C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7111AB-A85B-4DCE-A15D-C397C9AC86B8}"/>
                </a:ext>
              </a:extLst>
            </p:cNvPr>
            <p:cNvSpPr/>
            <p:nvPr/>
          </p:nvSpPr>
          <p:spPr>
            <a:xfrm>
              <a:off x="10189029" y="4252686"/>
              <a:ext cx="1727200" cy="1088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9FB6A1-35B6-4CEF-BD81-2E3C68E508EC}"/>
                </a:ext>
              </a:extLst>
            </p:cNvPr>
            <p:cNvSpPr/>
            <p:nvPr/>
          </p:nvSpPr>
          <p:spPr>
            <a:xfrm>
              <a:off x="9564914" y="5341257"/>
              <a:ext cx="2489201" cy="1088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0E5BE0-DF0B-4347-A8E5-9B7D06D6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397" y="5341257"/>
            <a:ext cx="3359033" cy="6123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013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Project Background</vt:lpstr>
      <vt:lpstr>School Bus Priority Solution</vt:lpstr>
      <vt:lpstr>Before and After Analysis</vt:lpstr>
      <vt:lpstr>Results</vt:lpstr>
      <vt:lpstr>Before and After Analysis - Results</vt:lpstr>
      <vt:lpstr>School Bus Driver Interviews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Poplin, Ashley</dc:creator>
  <cp:lastModifiedBy>Ruelle, Michael</cp:lastModifiedBy>
  <cp:revision>38</cp:revision>
  <dcterms:created xsi:type="dcterms:W3CDTF">2022-09-29T15:06:42Z</dcterms:created>
  <dcterms:modified xsi:type="dcterms:W3CDTF">2022-10-10T20:55:29Z</dcterms:modified>
</cp:coreProperties>
</file>